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56" r:id="rId3"/>
    <p:sldId id="266" r:id="rId4"/>
    <p:sldId id="257" r:id="rId5"/>
    <p:sldId id="267" r:id="rId6"/>
    <p:sldId id="258" r:id="rId7"/>
    <p:sldId id="260" r:id="rId8"/>
    <p:sldId id="261" r:id="rId9"/>
    <p:sldId id="270" r:id="rId10"/>
    <p:sldId id="263" r:id="rId11"/>
    <p:sldId id="268" r:id="rId1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-152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4518-82E3-4F1C-9E45-93FD173EFC7B}" type="datetimeFigureOut">
              <a:rPr lang="pt-BR" smtClean="0"/>
              <a:t>13/04/16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94AD-C6AA-4886-BDB2-769D8EC548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151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4518-82E3-4F1C-9E45-93FD173EFC7B}" type="datetimeFigureOut">
              <a:rPr lang="pt-BR" smtClean="0"/>
              <a:t>13/04/16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94AD-C6AA-4886-BDB2-769D8EC548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198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4518-82E3-4F1C-9E45-93FD173EFC7B}" type="datetimeFigureOut">
              <a:rPr lang="pt-BR" smtClean="0"/>
              <a:t>13/04/16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94AD-C6AA-4886-BDB2-769D8EC548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0820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4518-82E3-4F1C-9E45-93FD173EFC7B}" type="datetimeFigureOut">
              <a:rPr lang="pt-BR" smtClean="0"/>
              <a:t>13/04/16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94AD-C6AA-4886-BDB2-769D8EC548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291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4518-82E3-4F1C-9E45-93FD173EFC7B}" type="datetimeFigureOut">
              <a:rPr lang="pt-BR" smtClean="0"/>
              <a:t>13/04/16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94AD-C6AA-4886-BDB2-769D8EC548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50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4518-82E3-4F1C-9E45-93FD173EFC7B}" type="datetimeFigureOut">
              <a:rPr lang="pt-BR" smtClean="0"/>
              <a:t>13/04/16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94AD-C6AA-4886-BDB2-769D8EC548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112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4518-82E3-4F1C-9E45-93FD173EFC7B}" type="datetimeFigureOut">
              <a:rPr lang="pt-BR" smtClean="0"/>
              <a:t>13/04/16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94AD-C6AA-4886-BDB2-769D8EC548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9214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4518-82E3-4F1C-9E45-93FD173EFC7B}" type="datetimeFigureOut">
              <a:rPr lang="pt-BR" smtClean="0"/>
              <a:t>13/04/16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94AD-C6AA-4886-BDB2-769D8EC548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270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4518-82E3-4F1C-9E45-93FD173EFC7B}" type="datetimeFigureOut">
              <a:rPr lang="pt-BR" smtClean="0"/>
              <a:t>13/04/16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94AD-C6AA-4886-BDB2-769D8EC548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159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4518-82E3-4F1C-9E45-93FD173EFC7B}" type="datetimeFigureOut">
              <a:rPr lang="pt-BR" smtClean="0"/>
              <a:t>13/04/16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94AD-C6AA-4886-BDB2-769D8EC548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204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F4518-82E3-4F1C-9E45-93FD173EFC7B}" type="datetimeFigureOut">
              <a:rPr lang="pt-BR" smtClean="0"/>
              <a:t>13/04/16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A94AD-C6AA-4886-BDB2-769D8EC548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315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F4518-82E3-4F1C-9E45-93FD173EFC7B}" type="datetimeFigureOut">
              <a:rPr lang="pt-BR" smtClean="0"/>
              <a:t>13/04/16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A94AD-C6AA-4886-BDB2-769D8EC548C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60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"/>
          <p:cNvSpPr txBox="1"/>
          <p:nvPr/>
        </p:nvSpPr>
        <p:spPr>
          <a:xfrm>
            <a:off x="570109" y="3801670"/>
            <a:ext cx="359598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Leitura de Dados</a:t>
            </a:r>
          </a:p>
          <a:p>
            <a:r>
              <a:rPr lang="pt-BR" sz="1400" b="1" dirty="0" smtClean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Outros métodos para leitura de dados</a:t>
            </a:r>
            <a:endParaRPr lang="pt-BR" sz="1400" b="1" dirty="0">
              <a:solidFill>
                <a:schemeClr val="bg1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" name="CaixaDeTexto 3"/>
          <p:cNvSpPr txBox="1"/>
          <p:nvPr/>
        </p:nvSpPr>
        <p:spPr>
          <a:xfrm>
            <a:off x="570109" y="4925883"/>
            <a:ext cx="3852337" cy="1179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Nicholas A. C. Marino</a:t>
            </a:r>
            <a:endParaRPr lang="pt-BR" sz="16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pt-B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Programa de Pós-Graduação em Ecologia</a:t>
            </a:r>
          </a:p>
          <a:p>
            <a:pPr algn="just">
              <a:lnSpc>
                <a:spcPct val="150000"/>
              </a:lnSpc>
            </a:pPr>
            <a:r>
              <a:rPr lang="pt-B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Universidade Federal do Rio de Janeiro</a:t>
            </a:r>
            <a:endParaRPr lang="pt-BR" sz="16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09" y="1558746"/>
            <a:ext cx="1499420" cy="116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61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"/>
          <p:cNvSpPr txBox="1"/>
          <p:nvPr/>
        </p:nvSpPr>
        <p:spPr>
          <a:xfrm>
            <a:off x="639004" y="530232"/>
            <a:ext cx="3166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 pacote </a:t>
            </a:r>
            <a:r>
              <a:rPr lang="pt-BR" sz="2800" b="1" dirty="0" err="1" smtClean="0">
                <a:solidFill>
                  <a:srgbClr val="004080"/>
                </a:solidFill>
                <a:latin typeface="Times New Roman"/>
                <a:cs typeface="Times New Roman"/>
              </a:rPr>
              <a:t>data.table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9003" y="1587612"/>
            <a:ext cx="797220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N</a:t>
            </a:r>
            <a:r>
              <a:rPr lang="en-US" dirty="0" err="1" smtClean="0">
                <a:latin typeface="Times New Roman"/>
                <a:cs typeface="Times New Roman"/>
              </a:rPr>
              <a:t>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foi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criado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por</a:t>
            </a:r>
            <a:r>
              <a:rPr lang="en-US" dirty="0" smtClean="0">
                <a:latin typeface="Times New Roman"/>
                <a:cs typeface="Times New Roman"/>
              </a:rPr>
              <a:t> Hadley Wickham!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Lê</a:t>
            </a:r>
            <a:r>
              <a:rPr lang="en-US" dirty="0" smtClean="0">
                <a:latin typeface="Times New Roman"/>
                <a:cs typeface="Times New Roman"/>
              </a:rPr>
              <a:t> dados de forma </a:t>
            </a:r>
            <a:r>
              <a:rPr lang="en-US" dirty="0" err="1" smtClean="0">
                <a:latin typeface="Times New Roman"/>
                <a:cs typeface="Times New Roman"/>
              </a:rPr>
              <a:t>rápida</a:t>
            </a:r>
            <a:r>
              <a:rPr lang="en-US" dirty="0" smtClean="0">
                <a:latin typeface="Times New Roman"/>
                <a:cs typeface="Times New Roman"/>
              </a:rPr>
              <a:t>, e </a:t>
            </a:r>
            <a:r>
              <a:rPr lang="en-US" dirty="0" err="1" smtClean="0">
                <a:latin typeface="Times New Roman"/>
                <a:cs typeface="Times New Roman"/>
              </a:rPr>
              <a:t>também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oferece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algumas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funções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que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ajudam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manipular</a:t>
            </a:r>
            <a:r>
              <a:rPr lang="en-US" dirty="0" smtClean="0">
                <a:latin typeface="Times New Roman"/>
                <a:cs typeface="Times New Roman"/>
              </a:rPr>
              <a:t> dados </a:t>
            </a:r>
            <a:r>
              <a:rPr lang="en-US" dirty="0" err="1" smtClean="0">
                <a:latin typeface="Times New Roman"/>
                <a:cs typeface="Times New Roman"/>
              </a:rPr>
              <a:t>na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tabela</a:t>
            </a:r>
            <a:r>
              <a:rPr lang="en-US" dirty="0" smtClean="0">
                <a:latin typeface="Times New Roman"/>
                <a:cs typeface="Times New Roman"/>
              </a:rPr>
              <a:t> de forma </a:t>
            </a:r>
            <a:r>
              <a:rPr lang="en-US" dirty="0" err="1" smtClean="0">
                <a:latin typeface="Times New Roman"/>
                <a:cs typeface="Times New Roman"/>
              </a:rPr>
              <a:t>bem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ágil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endParaRPr lang="en-US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 descr="Captura de Tela 2016-04-13 às 16.12.2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47514" r="53545" b="7178"/>
          <a:stretch/>
        </p:blipFill>
        <p:spPr>
          <a:xfrm>
            <a:off x="2148524" y="3564398"/>
            <a:ext cx="4846952" cy="316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64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"/>
          <p:cNvSpPr txBox="1"/>
          <p:nvPr/>
        </p:nvSpPr>
        <p:spPr>
          <a:xfrm>
            <a:off x="639004" y="530232"/>
            <a:ext cx="3586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Comparando m</a:t>
            </a:r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étodos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9003" y="1587612"/>
            <a:ext cx="797220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M</a:t>
            </a:r>
            <a:r>
              <a:rPr lang="en-US" dirty="0" err="1" smtClean="0">
                <a:latin typeface="Times New Roman"/>
                <a:cs typeface="Times New Roman"/>
              </a:rPr>
              <a:t>étodo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tradicional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i="1" dirty="0" err="1" smtClean="0">
                <a:latin typeface="Times New Roman"/>
                <a:cs typeface="Times New Roman"/>
              </a:rPr>
              <a:t>salvar</a:t>
            </a:r>
            <a:r>
              <a:rPr lang="en-US" i="1" dirty="0" smtClean="0">
                <a:latin typeface="Times New Roman"/>
                <a:cs typeface="Times New Roman"/>
              </a:rPr>
              <a:t> dados </a:t>
            </a:r>
            <a:r>
              <a:rPr lang="en-US" dirty="0" err="1" smtClean="0">
                <a:latin typeface="Times New Roman"/>
                <a:cs typeface="Times New Roman"/>
              </a:rPr>
              <a:t>pode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mais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rápido</a:t>
            </a:r>
            <a:r>
              <a:rPr lang="en-US" dirty="0" smtClean="0">
                <a:latin typeface="Times New Roman"/>
                <a:cs typeface="Times New Roman"/>
              </a:rPr>
              <a:t> do </a:t>
            </a:r>
            <a:r>
              <a:rPr lang="en-US" dirty="0" err="1" smtClean="0">
                <a:latin typeface="Times New Roman"/>
                <a:cs typeface="Times New Roman"/>
              </a:rPr>
              <a:t>que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através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métodos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implementados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por</a:t>
            </a:r>
            <a:r>
              <a:rPr lang="en-US" dirty="0" smtClean="0">
                <a:latin typeface="Times New Roman"/>
                <a:cs typeface="Times New Roman"/>
              </a:rPr>
              <a:t> outros </a:t>
            </a:r>
            <a:r>
              <a:rPr lang="en-US" dirty="0" err="1" smtClean="0">
                <a:latin typeface="Times New Roman"/>
                <a:cs typeface="Times New Roman"/>
              </a:rPr>
              <a:t>pacotes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endParaRPr lang="en-US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 descr="Captura de Tela 2016-04-13 às 16.22.4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72910" r="80041" b="17085"/>
          <a:stretch/>
        </p:blipFill>
        <p:spPr>
          <a:xfrm>
            <a:off x="2923038" y="2854878"/>
            <a:ext cx="3297924" cy="1227028"/>
          </a:xfrm>
          <a:prstGeom prst="rect">
            <a:avLst/>
          </a:prstGeom>
        </p:spPr>
      </p:pic>
      <p:pic>
        <p:nvPicPr>
          <p:cNvPr id="6" name="Picture 5" descr="Captura de Tela 2016-04-13 às 16.22.4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" t="82909" r="73429" b="7086"/>
          <a:stretch/>
        </p:blipFill>
        <p:spPr>
          <a:xfrm>
            <a:off x="2274331" y="5407011"/>
            <a:ext cx="4595338" cy="12270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4675" y="4087820"/>
            <a:ext cx="797220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M</a:t>
            </a:r>
            <a:r>
              <a:rPr lang="en-US" dirty="0" err="1" smtClean="0">
                <a:latin typeface="Times New Roman"/>
                <a:cs typeface="Times New Roman"/>
              </a:rPr>
              <a:t>étodos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i="1" dirty="0" err="1" smtClean="0">
                <a:latin typeface="Times New Roman"/>
                <a:cs typeface="Times New Roman"/>
              </a:rPr>
              <a:t>leitura</a:t>
            </a:r>
            <a:r>
              <a:rPr lang="en-US" i="1" dirty="0" smtClean="0">
                <a:latin typeface="Times New Roman"/>
                <a:cs typeface="Times New Roman"/>
              </a:rPr>
              <a:t> de dados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implementado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por</a:t>
            </a:r>
            <a:r>
              <a:rPr lang="en-US" dirty="0" smtClean="0">
                <a:latin typeface="Times New Roman"/>
                <a:cs typeface="Times New Roman"/>
              </a:rPr>
              <a:t> outros </a:t>
            </a:r>
            <a:r>
              <a:rPr lang="en-US" dirty="0" err="1" smtClean="0">
                <a:latin typeface="Times New Roman"/>
                <a:cs typeface="Times New Roman"/>
              </a:rPr>
              <a:t>pacotes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mais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rápidos</a:t>
            </a:r>
            <a:r>
              <a:rPr lang="en-US" dirty="0" smtClean="0">
                <a:latin typeface="Times New Roman"/>
                <a:cs typeface="Times New Roman"/>
              </a:rPr>
              <a:t> do </a:t>
            </a:r>
            <a:r>
              <a:rPr lang="en-US" dirty="0" err="1" smtClean="0">
                <a:latin typeface="Times New Roman"/>
                <a:cs typeface="Times New Roman"/>
              </a:rPr>
              <a:t>que</a:t>
            </a:r>
            <a:r>
              <a:rPr lang="en-US" dirty="0" smtClean="0">
                <a:latin typeface="Times New Roman"/>
                <a:cs typeface="Times New Roman"/>
              </a:rPr>
              <a:t> o </a:t>
            </a:r>
            <a:r>
              <a:rPr lang="en-US" dirty="0" err="1" smtClean="0">
                <a:latin typeface="Times New Roman"/>
                <a:cs typeface="Times New Roman"/>
              </a:rPr>
              <a:t>método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tradicional</a:t>
            </a:r>
            <a:r>
              <a:rPr lang="en-US" dirty="0" smtClean="0">
                <a:latin typeface="Times New Roman"/>
                <a:cs typeface="Times New Roman"/>
              </a:rPr>
              <a:t>. </a:t>
            </a:r>
            <a:endParaRPr lang="en-US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4838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"/>
          <p:cNvSpPr txBox="1"/>
          <p:nvPr/>
        </p:nvSpPr>
        <p:spPr>
          <a:xfrm>
            <a:off x="639004" y="530232"/>
            <a:ext cx="67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Métodos tradicionais para leitura de dados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9003" y="1587612"/>
            <a:ext cx="797220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O </a:t>
            </a:r>
            <a:r>
              <a:rPr lang="en-US" dirty="0" err="1" smtClean="0">
                <a:latin typeface="Times New Roman"/>
                <a:cs typeface="Times New Roman"/>
              </a:rPr>
              <a:t>métodos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disponíveis</a:t>
            </a:r>
            <a:r>
              <a:rPr lang="en-US" dirty="0" smtClean="0">
                <a:latin typeface="Times New Roman"/>
                <a:cs typeface="Times New Roman"/>
              </a:rPr>
              <a:t> no </a:t>
            </a:r>
            <a:r>
              <a:rPr lang="en-US" dirty="0" err="1" smtClean="0">
                <a:latin typeface="Times New Roman"/>
                <a:cs typeface="Times New Roman"/>
              </a:rPr>
              <a:t>pacote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base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permite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ler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principalmente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arquivos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em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pPr marL="795338" indent="-342900" algn="just">
              <a:lnSpc>
                <a:spcPct val="200000"/>
              </a:lnSpc>
              <a:buFont typeface="+mj-lt"/>
              <a:buAutoNum type="alphaLcParenR"/>
            </a:pPr>
            <a:r>
              <a:rPr lang="en-US" dirty="0" smtClean="0">
                <a:latin typeface="Times New Roman"/>
                <a:cs typeface="Times New Roman"/>
              </a:rPr>
              <a:t>.</a:t>
            </a:r>
            <a:r>
              <a:rPr lang="en-US" dirty="0" err="1" smtClean="0">
                <a:latin typeface="Times New Roman"/>
                <a:cs typeface="Times New Roman"/>
              </a:rPr>
              <a:t>csv</a:t>
            </a:r>
            <a:r>
              <a:rPr lang="en-US" dirty="0" smtClean="0">
                <a:latin typeface="Times New Roman"/>
                <a:cs typeface="Times New Roman"/>
              </a:rPr>
              <a:t> - </a:t>
            </a:r>
            <a:r>
              <a:rPr lang="en-US" dirty="0" err="1" smtClean="0">
                <a:latin typeface="Times New Roman"/>
                <a:cs typeface="Times New Roman"/>
              </a:rPr>
              <a:t>read.csv</a:t>
            </a:r>
            <a:r>
              <a:rPr lang="en-US" dirty="0" smtClean="0">
                <a:latin typeface="Times New Roman"/>
                <a:cs typeface="Times New Roman"/>
              </a:rPr>
              <a:t>()</a:t>
            </a:r>
          </a:p>
          <a:p>
            <a:pPr marL="795338" indent="-342900" algn="just">
              <a:lnSpc>
                <a:spcPct val="200000"/>
              </a:lnSpc>
              <a:buFont typeface="+mj-lt"/>
              <a:buAutoNum type="alphaLcParenR"/>
            </a:pPr>
            <a:r>
              <a:rPr lang="en-US" dirty="0" smtClean="0">
                <a:latin typeface="Times New Roman"/>
                <a:cs typeface="Times New Roman"/>
              </a:rPr>
              <a:t>.txt – </a:t>
            </a:r>
            <a:r>
              <a:rPr lang="en-US" dirty="0" err="1" smtClean="0">
                <a:latin typeface="Times New Roman"/>
                <a:cs typeface="Times New Roman"/>
              </a:rPr>
              <a:t>read.table</a:t>
            </a:r>
            <a:r>
              <a:rPr lang="en-US" dirty="0" smtClean="0">
                <a:latin typeface="Times New Roman"/>
                <a:cs typeface="Times New Roman"/>
              </a:rPr>
              <a:t>()</a:t>
            </a:r>
          </a:p>
        </p:txBody>
      </p:sp>
      <p:pic>
        <p:nvPicPr>
          <p:cNvPr id="2" name="Picture 1" descr="Captura de Tela 2016-04-13 às 15.05.1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7" t="23799" r="28684" b="52673"/>
          <a:stretch/>
        </p:blipFill>
        <p:spPr>
          <a:xfrm>
            <a:off x="665593" y="3756493"/>
            <a:ext cx="7812814" cy="208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67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"/>
          <p:cNvSpPr txBox="1"/>
          <p:nvPr/>
        </p:nvSpPr>
        <p:spPr>
          <a:xfrm>
            <a:off x="639004" y="530232"/>
            <a:ext cx="67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Métodos tradicionais para leitura de dados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9003" y="1587612"/>
            <a:ext cx="797220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Entretanto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estes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métodos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exigem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alguns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cuidados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especiais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para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que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os</a:t>
            </a:r>
            <a:r>
              <a:rPr lang="en-US" dirty="0" smtClean="0">
                <a:latin typeface="Times New Roman"/>
                <a:cs typeface="Times New Roman"/>
              </a:rPr>
              <a:t> dados </a:t>
            </a:r>
            <a:r>
              <a:rPr lang="en-US" dirty="0" err="1" smtClean="0">
                <a:latin typeface="Times New Roman"/>
                <a:cs typeface="Times New Roman"/>
              </a:rPr>
              <a:t>possam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carregados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adequadamente</a:t>
            </a:r>
            <a:r>
              <a:rPr lang="en-US" dirty="0" smtClean="0">
                <a:latin typeface="Times New Roman"/>
                <a:cs typeface="Times New Roman"/>
              </a:rPr>
              <a:t> – </a:t>
            </a:r>
            <a:r>
              <a:rPr lang="en-US" i="1" dirty="0" err="1" smtClean="0">
                <a:latin typeface="Times New Roman"/>
                <a:cs typeface="Times New Roman"/>
              </a:rPr>
              <a:t>maior</a:t>
            </a:r>
            <a:r>
              <a:rPr lang="en-US" i="1" dirty="0" smtClean="0">
                <a:latin typeface="Times New Roman"/>
                <a:cs typeface="Times New Roman"/>
              </a:rPr>
              <a:t> parte dos </a:t>
            </a:r>
            <a:r>
              <a:rPr lang="en-US" i="1" dirty="0" err="1" smtClean="0">
                <a:latin typeface="Times New Roman"/>
                <a:cs typeface="Times New Roman"/>
              </a:rPr>
              <a:t>erros</a:t>
            </a:r>
            <a:r>
              <a:rPr lang="en-US" i="1" dirty="0" smtClean="0">
                <a:latin typeface="Times New Roman"/>
                <a:cs typeface="Times New Roman"/>
              </a:rPr>
              <a:t> de </a:t>
            </a:r>
            <a:r>
              <a:rPr lang="en-US" i="1" dirty="0" err="1" smtClean="0">
                <a:latin typeface="Times New Roman"/>
                <a:cs typeface="Times New Roman"/>
              </a:rPr>
              <a:t>leitura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acontece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aqui</a:t>
            </a:r>
            <a:r>
              <a:rPr lang="en-US" i="1" dirty="0" smtClean="0">
                <a:latin typeface="Times New Roman"/>
                <a:cs typeface="Times New Roman"/>
              </a:rPr>
              <a:t>, </a:t>
            </a:r>
            <a:r>
              <a:rPr lang="en-US" i="1" dirty="0" err="1" smtClean="0">
                <a:latin typeface="Times New Roman"/>
                <a:cs typeface="Times New Roman"/>
              </a:rPr>
              <a:t>por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conta</a:t>
            </a:r>
            <a:r>
              <a:rPr lang="en-US" i="1" dirty="0" smtClean="0">
                <a:latin typeface="Times New Roman"/>
                <a:cs typeface="Times New Roman"/>
              </a:rPr>
              <a:t> de “</a:t>
            </a:r>
            <a:r>
              <a:rPr lang="en-US" i="1" dirty="0" err="1" smtClean="0">
                <a:latin typeface="Times New Roman"/>
                <a:cs typeface="Times New Roman"/>
              </a:rPr>
              <a:t>erros</a:t>
            </a:r>
            <a:r>
              <a:rPr lang="en-US" i="1" dirty="0" smtClean="0">
                <a:latin typeface="Times New Roman"/>
                <a:cs typeface="Times New Roman"/>
              </a:rPr>
              <a:t>” </a:t>
            </a:r>
            <a:r>
              <a:rPr lang="en-US" i="1" dirty="0" err="1" smtClean="0">
                <a:latin typeface="Times New Roman"/>
                <a:cs typeface="Times New Roman"/>
              </a:rPr>
              <a:t>na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ediç</a:t>
            </a:r>
            <a:r>
              <a:rPr lang="en-US" i="1" dirty="0" err="1" smtClean="0">
                <a:latin typeface="Times New Roman"/>
                <a:cs typeface="Times New Roman"/>
              </a:rPr>
              <a:t>ão</a:t>
            </a:r>
            <a:r>
              <a:rPr lang="en-US" i="1" dirty="0" smtClean="0">
                <a:latin typeface="Times New Roman"/>
                <a:cs typeface="Times New Roman"/>
              </a:rPr>
              <a:t> da </a:t>
            </a:r>
            <a:r>
              <a:rPr lang="en-US" i="1" dirty="0" err="1" smtClean="0">
                <a:latin typeface="Times New Roman"/>
                <a:cs typeface="Times New Roman"/>
              </a:rPr>
              <a:t>planilha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en-US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 descr="Captura de Tela 2016-04-13 às 15.00.3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8" t="19283" r="42691" b="53420"/>
          <a:stretch/>
        </p:blipFill>
        <p:spPr>
          <a:xfrm>
            <a:off x="577743" y="3775836"/>
            <a:ext cx="7988514" cy="257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"/>
          <p:cNvSpPr txBox="1"/>
          <p:nvPr/>
        </p:nvSpPr>
        <p:spPr>
          <a:xfrm>
            <a:off x="639004" y="530232"/>
            <a:ext cx="67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Métodos tradicionais para leitura de dados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9003" y="1587612"/>
            <a:ext cx="797220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Al</a:t>
            </a:r>
            <a:r>
              <a:rPr lang="en-US" dirty="0" err="1" smtClean="0">
                <a:latin typeface="Times New Roman"/>
                <a:cs typeface="Times New Roman"/>
              </a:rPr>
              <a:t>ém</a:t>
            </a:r>
            <a:r>
              <a:rPr lang="en-US" dirty="0" smtClean="0">
                <a:latin typeface="Times New Roman"/>
                <a:cs typeface="Times New Roman"/>
              </a:rPr>
              <a:t> disso, </a:t>
            </a:r>
            <a:r>
              <a:rPr lang="en-US" dirty="0" err="1" smtClean="0">
                <a:latin typeface="Times New Roman"/>
                <a:cs typeface="Times New Roman"/>
              </a:rPr>
              <a:t>todo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objeto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criad</a:t>
            </a:r>
            <a:r>
              <a:rPr lang="en-US" dirty="0" err="1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 no R </a:t>
            </a:r>
            <a:r>
              <a:rPr lang="en-US" dirty="0" err="1" smtClean="0">
                <a:latin typeface="Times New Roman"/>
                <a:cs typeface="Times New Roman"/>
              </a:rPr>
              <a:t>utiliza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espaço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memória</a:t>
            </a:r>
            <a:r>
              <a:rPr lang="en-US" dirty="0" smtClean="0">
                <a:latin typeface="Times New Roman"/>
                <a:cs typeface="Times New Roman"/>
              </a:rPr>
              <a:t> – </a:t>
            </a:r>
            <a:r>
              <a:rPr lang="en-US" dirty="0" err="1" smtClean="0">
                <a:latin typeface="Times New Roman"/>
                <a:cs typeface="Times New Roman"/>
              </a:rPr>
              <a:t>demora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para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carregar</a:t>
            </a:r>
            <a:r>
              <a:rPr lang="en-US" dirty="0" smtClean="0">
                <a:latin typeface="Times New Roman"/>
                <a:cs typeface="Times New Roman"/>
              </a:rPr>
              <a:t> e </a:t>
            </a:r>
            <a:r>
              <a:rPr lang="en-US" dirty="0" err="1" smtClean="0">
                <a:latin typeface="Times New Roman"/>
                <a:cs typeface="Times New Roman"/>
              </a:rPr>
              <a:t>processar</a:t>
            </a:r>
            <a:r>
              <a:rPr lang="en-US" dirty="0" smtClean="0">
                <a:latin typeface="Times New Roman"/>
                <a:cs typeface="Times New Roman"/>
              </a:rPr>
              <a:t> dados de </a:t>
            </a:r>
            <a:r>
              <a:rPr lang="en-US" dirty="0" err="1" smtClean="0">
                <a:latin typeface="Times New Roman"/>
                <a:cs typeface="Times New Roman"/>
              </a:rPr>
              <a:t>grande</a:t>
            </a:r>
            <a:r>
              <a:rPr lang="en-US" dirty="0" smtClean="0">
                <a:latin typeface="Times New Roman"/>
                <a:cs typeface="Times New Roman"/>
              </a:rPr>
              <a:t> volume.</a:t>
            </a:r>
            <a:endParaRPr lang="en-US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 descr="Captura de Tela 2016-04-13 às 15.33.4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29029" r="55273" b="38969"/>
          <a:stretch/>
        </p:blipFill>
        <p:spPr>
          <a:xfrm>
            <a:off x="309513" y="3070383"/>
            <a:ext cx="4989135" cy="2393606"/>
          </a:xfrm>
          <a:prstGeom prst="rect">
            <a:avLst/>
          </a:prstGeom>
        </p:spPr>
      </p:pic>
      <p:pic>
        <p:nvPicPr>
          <p:cNvPr id="6" name="Picture 5" descr="Captura de Tela 2016-04-13 às 15.34.4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27" t="6859" r="4587" b="72259"/>
          <a:stretch/>
        </p:blipFill>
        <p:spPr>
          <a:xfrm>
            <a:off x="5506652" y="3459793"/>
            <a:ext cx="3074353" cy="137953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874710" y="5385383"/>
            <a:ext cx="277962" cy="943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1400663" y="5356362"/>
            <a:ext cx="1609092" cy="7159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942466" y="5282569"/>
            <a:ext cx="1729009" cy="4802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78203" y="5645411"/>
            <a:ext cx="2078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imes New Roman"/>
                <a:cs typeface="Times New Roman"/>
              </a:rPr>
              <a:t>Tempo total da </a:t>
            </a:r>
            <a:r>
              <a:rPr lang="en-US" sz="1400" b="1" dirty="0" err="1" smtClean="0">
                <a:latin typeface="Times New Roman"/>
                <a:cs typeface="Times New Roman"/>
              </a:rPr>
              <a:t>operaç</a:t>
            </a:r>
            <a:r>
              <a:rPr lang="en-US" sz="1400" b="1" dirty="0" err="1" smtClean="0">
                <a:latin typeface="Times New Roman"/>
                <a:cs typeface="Times New Roman"/>
              </a:rPr>
              <a:t>ão</a:t>
            </a:r>
            <a:endParaRPr lang="en-US" sz="1400" b="1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5857" y="6352748"/>
            <a:ext cx="3999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imes New Roman"/>
                <a:cs typeface="Times New Roman"/>
              </a:rPr>
              <a:t>Tempo </a:t>
            </a:r>
            <a:r>
              <a:rPr lang="en-US" sz="1400" b="1" dirty="0" err="1" smtClean="0">
                <a:latin typeface="Times New Roman"/>
                <a:cs typeface="Times New Roman"/>
              </a:rPr>
              <a:t>utilizado</a:t>
            </a:r>
            <a:r>
              <a:rPr lang="en-US" sz="1400" b="1" dirty="0" smtClean="0">
                <a:latin typeface="Times New Roman"/>
                <a:cs typeface="Times New Roman"/>
              </a:rPr>
              <a:t> </a:t>
            </a:r>
            <a:r>
              <a:rPr lang="en-US" sz="1400" b="1" dirty="0" err="1" smtClean="0">
                <a:latin typeface="Times New Roman"/>
                <a:cs typeface="Times New Roman"/>
              </a:rPr>
              <a:t>pela</a:t>
            </a:r>
            <a:r>
              <a:rPr lang="en-US" sz="1400" b="1" dirty="0" smtClean="0">
                <a:latin typeface="Times New Roman"/>
                <a:cs typeface="Times New Roman"/>
              </a:rPr>
              <a:t> CPU </a:t>
            </a:r>
            <a:r>
              <a:rPr lang="en-US" sz="1400" b="1" dirty="0" err="1" smtClean="0">
                <a:latin typeface="Times New Roman"/>
                <a:cs typeface="Times New Roman"/>
              </a:rPr>
              <a:t>para</a:t>
            </a:r>
            <a:r>
              <a:rPr lang="en-US" sz="1400" b="1" dirty="0" smtClean="0">
                <a:latin typeface="Times New Roman"/>
                <a:cs typeface="Times New Roman"/>
              </a:rPr>
              <a:t> </a:t>
            </a:r>
            <a:r>
              <a:rPr lang="en-US" sz="1400" b="1" dirty="0" err="1" smtClean="0">
                <a:latin typeface="Times New Roman"/>
                <a:cs typeface="Times New Roman"/>
              </a:rPr>
              <a:t>executar</a:t>
            </a:r>
            <a:r>
              <a:rPr lang="en-US" sz="1400" b="1" dirty="0" smtClean="0">
                <a:latin typeface="Times New Roman"/>
                <a:cs typeface="Times New Roman"/>
              </a:rPr>
              <a:t> a </a:t>
            </a:r>
            <a:r>
              <a:rPr lang="en-US" sz="1400" b="1" dirty="0" err="1" smtClean="0">
                <a:latin typeface="Times New Roman"/>
                <a:cs typeface="Times New Roman"/>
              </a:rPr>
              <a:t>funç</a:t>
            </a:r>
            <a:r>
              <a:rPr lang="en-US" sz="1400" b="1" dirty="0" err="1" smtClean="0">
                <a:latin typeface="Times New Roman"/>
                <a:cs typeface="Times New Roman"/>
              </a:rPr>
              <a:t>ão</a:t>
            </a:r>
            <a:endParaRPr lang="en-US" sz="1400" b="1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48697" y="6011248"/>
            <a:ext cx="4199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Times New Roman"/>
                <a:cs typeface="Times New Roman"/>
              </a:rPr>
              <a:t>Tempo </a:t>
            </a:r>
            <a:r>
              <a:rPr lang="en-US" sz="1400" b="1" dirty="0" err="1" smtClean="0">
                <a:latin typeface="Times New Roman"/>
                <a:cs typeface="Times New Roman"/>
              </a:rPr>
              <a:t>utilizado</a:t>
            </a:r>
            <a:r>
              <a:rPr lang="en-US" sz="1400" b="1" dirty="0" smtClean="0">
                <a:latin typeface="Times New Roman"/>
                <a:cs typeface="Times New Roman"/>
              </a:rPr>
              <a:t> </a:t>
            </a:r>
            <a:r>
              <a:rPr lang="en-US" sz="1400" b="1" dirty="0" err="1" smtClean="0">
                <a:latin typeface="Times New Roman"/>
                <a:cs typeface="Times New Roman"/>
              </a:rPr>
              <a:t>pelo</a:t>
            </a:r>
            <a:r>
              <a:rPr lang="en-US" sz="1400" b="1" dirty="0" smtClean="0">
                <a:latin typeface="Times New Roman"/>
                <a:cs typeface="Times New Roman"/>
              </a:rPr>
              <a:t> </a:t>
            </a:r>
            <a:r>
              <a:rPr lang="en-US" sz="1400" b="1" dirty="0" err="1" smtClean="0">
                <a:latin typeface="Times New Roman"/>
                <a:cs typeface="Times New Roman"/>
              </a:rPr>
              <a:t>sistema</a:t>
            </a:r>
            <a:r>
              <a:rPr lang="en-US" sz="1400" b="1" dirty="0" smtClean="0">
                <a:latin typeface="Times New Roman"/>
                <a:cs typeface="Times New Roman"/>
              </a:rPr>
              <a:t> </a:t>
            </a:r>
            <a:r>
              <a:rPr lang="en-US" sz="1400" b="1" dirty="0" err="1" smtClean="0">
                <a:latin typeface="Times New Roman"/>
                <a:cs typeface="Times New Roman"/>
              </a:rPr>
              <a:t>para</a:t>
            </a:r>
            <a:r>
              <a:rPr lang="en-US" sz="1400" b="1" dirty="0" smtClean="0">
                <a:latin typeface="Times New Roman"/>
                <a:cs typeface="Times New Roman"/>
              </a:rPr>
              <a:t> </a:t>
            </a:r>
            <a:r>
              <a:rPr lang="en-US" sz="1400" b="1" dirty="0" err="1" smtClean="0">
                <a:latin typeface="Times New Roman"/>
                <a:cs typeface="Times New Roman"/>
              </a:rPr>
              <a:t>executar</a:t>
            </a:r>
            <a:r>
              <a:rPr lang="en-US" sz="1400" b="1" dirty="0" smtClean="0">
                <a:latin typeface="Times New Roman"/>
                <a:cs typeface="Times New Roman"/>
              </a:rPr>
              <a:t> a </a:t>
            </a:r>
            <a:r>
              <a:rPr lang="en-US" sz="1400" b="1" dirty="0" err="1" smtClean="0">
                <a:latin typeface="Times New Roman"/>
                <a:cs typeface="Times New Roman"/>
              </a:rPr>
              <a:t>funç</a:t>
            </a:r>
            <a:r>
              <a:rPr lang="en-US" sz="1400" b="1" dirty="0" err="1" smtClean="0">
                <a:latin typeface="Times New Roman"/>
                <a:cs typeface="Times New Roman"/>
              </a:rPr>
              <a:t>ão</a:t>
            </a:r>
            <a:endParaRPr lang="en-US" sz="1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304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"/>
          <p:cNvSpPr txBox="1"/>
          <p:nvPr/>
        </p:nvSpPr>
        <p:spPr>
          <a:xfrm>
            <a:off x="639004" y="530232"/>
            <a:ext cx="6757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Métodos tradicionais para leitura de dados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9003" y="1587612"/>
            <a:ext cx="797220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Al</a:t>
            </a:r>
            <a:r>
              <a:rPr lang="en-US" dirty="0" err="1" smtClean="0">
                <a:latin typeface="Times New Roman"/>
                <a:cs typeface="Times New Roman"/>
              </a:rPr>
              <a:t>ém</a:t>
            </a:r>
            <a:r>
              <a:rPr lang="en-US" dirty="0" smtClean="0">
                <a:latin typeface="Times New Roman"/>
                <a:cs typeface="Times New Roman"/>
              </a:rPr>
              <a:t> disso, </a:t>
            </a:r>
            <a:r>
              <a:rPr lang="en-US" dirty="0" err="1" smtClean="0">
                <a:latin typeface="Times New Roman"/>
                <a:cs typeface="Times New Roman"/>
              </a:rPr>
              <a:t>todo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objeto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criad</a:t>
            </a:r>
            <a:r>
              <a:rPr lang="en-US" dirty="0" err="1" smtClean="0">
                <a:latin typeface="Times New Roman"/>
                <a:cs typeface="Times New Roman"/>
              </a:rPr>
              <a:t>o</a:t>
            </a:r>
            <a:r>
              <a:rPr lang="en-US" dirty="0" smtClean="0">
                <a:latin typeface="Times New Roman"/>
                <a:cs typeface="Times New Roman"/>
              </a:rPr>
              <a:t> no R </a:t>
            </a:r>
            <a:r>
              <a:rPr lang="en-US" dirty="0" err="1" smtClean="0">
                <a:latin typeface="Times New Roman"/>
                <a:cs typeface="Times New Roman"/>
              </a:rPr>
              <a:t>utiliza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espaço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memória</a:t>
            </a:r>
            <a:r>
              <a:rPr lang="en-US" dirty="0" smtClean="0">
                <a:latin typeface="Times New Roman"/>
                <a:cs typeface="Times New Roman"/>
              </a:rPr>
              <a:t> – </a:t>
            </a:r>
            <a:r>
              <a:rPr lang="en-US" dirty="0" err="1" smtClean="0">
                <a:latin typeface="Times New Roman"/>
                <a:cs typeface="Times New Roman"/>
              </a:rPr>
              <a:t>demora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para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carregar</a:t>
            </a:r>
            <a:r>
              <a:rPr lang="en-US" dirty="0" smtClean="0">
                <a:latin typeface="Times New Roman"/>
                <a:cs typeface="Times New Roman"/>
              </a:rPr>
              <a:t> e </a:t>
            </a:r>
            <a:r>
              <a:rPr lang="en-US" dirty="0" err="1" smtClean="0">
                <a:latin typeface="Times New Roman"/>
                <a:cs typeface="Times New Roman"/>
              </a:rPr>
              <a:t>processar</a:t>
            </a:r>
            <a:r>
              <a:rPr lang="en-US" dirty="0" smtClean="0">
                <a:latin typeface="Times New Roman"/>
                <a:cs typeface="Times New Roman"/>
              </a:rPr>
              <a:t> dados de </a:t>
            </a:r>
            <a:r>
              <a:rPr lang="en-US" dirty="0" err="1" smtClean="0">
                <a:latin typeface="Times New Roman"/>
                <a:cs typeface="Times New Roman"/>
              </a:rPr>
              <a:t>grande</a:t>
            </a:r>
            <a:r>
              <a:rPr lang="en-US" dirty="0" smtClean="0">
                <a:latin typeface="Times New Roman"/>
                <a:cs typeface="Times New Roman"/>
              </a:rPr>
              <a:t> volume.</a:t>
            </a:r>
            <a:endParaRPr lang="en-US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 descr="Captura de Tela 2016-04-13 às 15.33.4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" t="61054" r="55721" b="6944"/>
          <a:stretch/>
        </p:blipFill>
        <p:spPr>
          <a:xfrm>
            <a:off x="309513" y="3070382"/>
            <a:ext cx="5238956" cy="2513461"/>
          </a:xfrm>
          <a:prstGeom prst="rect">
            <a:avLst/>
          </a:prstGeom>
        </p:spPr>
      </p:pic>
      <p:pic>
        <p:nvPicPr>
          <p:cNvPr id="4" name="Picture 3" descr="Captura de Tela 2016-04-13 às 15.42.0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08" t="7434" r="4579" b="72833"/>
          <a:stretch/>
        </p:blipFill>
        <p:spPr>
          <a:xfrm>
            <a:off x="5670867" y="3602125"/>
            <a:ext cx="3163968" cy="13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5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"/>
          <p:cNvSpPr txBox="1"/>
          <p:nvPr/>
        </p:nvSpPr>
        <p:spPr>
          <a:xfrm>
            <a:off x="639004" y="530232"/>
            <a:ext cx="5700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Alternativas para a leitura de dados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9003" y="1587612"/>
            <a:ext cx="797220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Existem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</a:t>
            </a:r>
            <a:r>
              <a:rPr lang="en-US" dirty="0" err="1" smtClean="0">
                <a:latin typeface="Times New Roman"/>
                <a:cs typeface="Times New Roman"/>
              </a:rPr>
              <a:t>étodos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alternativos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para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leitura</a:t>
            </a:r>
            <a:r>
              <a:rPr lang="en-US" dirty="0" smtClean="0">
                <a:latin typeface="Times New Roman"/>
                <a:cs typeface="Times New Roman"/>
              </a:rPr>
              <a:t> de dados </a:t>
            </a:r>
            <a:r>
              <a:rPr lang="en-US" dirty="0" err="1" smtClean="0">
                <a:latin typeface="Times New Roman"/>
                <a:cs typeface="Times New Roman"/>
              </a:rPr>
              <a:t>que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pPr marL="1077913" indent="-363538" algn="just">
              <a:lnSpc>
                <a:spcPct val="200000"/>
              </a:lnSpc>
              <a:buFont typeface="+mj-lt"/>
              <a:buAutoNum type="arabicPeriod"/>
            </a:pPr>
            <a:r>
              <a:rPr lang="en-US" dirty="0" err="1" smtClean="0">
                <a:latin typeface="Times New Roman"/>
                <a:cs typeface="Times New Roman"/>
              </a:rPr>
              <a:t>permitem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leitura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outras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extens</a:t>
            </a:r>
            <a:r>
              <a:rPr lang="en-US" dirty="0" err="1" smtClean="0">
                <a:latin typeface="Times New Roman"/>
                <a:cs typeface="Times New Roman"/>
              </a:rPr>
              <a:t>ões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1077913" indent="-363538" algn="just">
              <a:lnSpc>
                <a:spcPct val="200000"/>
              </a:lnSpc>
              <a:buFont typeface="+mj-lt"/>
              <a:buAutoNum type="arabicPeriod"/>
            </a:pPr>
            <a:r>
              <a:rPr lang="en-US" dirty="0" err="1" smtClean="0">
                <a:latin typeface="Times New Roman"/>
                <a:cs typeface="Times New Roman"/>
              </a:rPr>
              <a:t>são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capazes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ler</a:t>
            </a:r>
            <a:r>
              <a:rPr lang="en-US" dirty="0" smtClean="0">
                <a:latin typeface="Times New Roman"/>
                <a:cs typeface="Times New Roman"/>
              </a:rPr>
              <a:t> dados </a:t>
            </a:r>
            <a:r>
              <a:rPr lang="en-US" dirty="0" err="1" smtClean="0">
                <a:latin typeface="Times New Roman"/>
                <a:cs typeface="Times New Roman"/>
              </a:rPr>
              <a:t>sem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necessidade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edições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prévias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1077913" indent="-363538" algn="just">
              <a:lnSpc>
                <a:spcPct val="200000"/>
              </a:lnSpc>
              <a:buFont typeface="+mj-lt"/>
              <a:buAutoNum type="arabicPeriod"/>
            </a:pPr>
            <a:r>
              <a:rPr lang="en-US" dirty="0" err="1" smtClean="0">
                <a:latin typeface="Times New Roman"/>
                <a:cs typeface="Times New Roman"/>
              </a:rPr>
              <a:t>são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bem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mais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rápidos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para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ler</a:t>
            </a:r>
            <a:r>
              <a:rPr lang="en-US" dirty="0" smtClean="0">
                <a:latin typeface="Times New Roman"/>
                <a:cs typeface="Times New Roman"/>
              </a:rPr>
              <a:t> e </a:t>
            </a:r>
            <a:r>
              <a:rPr lang="en-US" dirty="0" err="1" smtClean="0">
                <a:latin typeface="Times New Roman"/>
                <a:cs typeface="Times New Roman"/>
              </a:rPr>
              <a:t>processar</a:t>
            </a:r>
            <a:r>
              <a:rPr lang="en-US" dirty="0" smtClean="0">
                <a:latin typeface="Times New Roman"/>
                <a:cs typeface="Times New Roman"/>
              </a:rPr>
              <a:t> dados.</a:t>
            </a:r>
            <a:endParaRPr lang="en-US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299" y="4465766"/>
            <a:ext cx="1836961" cy="18369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717" y="4474599"/>
            <a:ext cx="1612849" cy="181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9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"/>
          <p:cNvSpPr txBox="1"/>
          <p:nvPr/>
        </p:nvSpPr>
        <p:spPr>
          <a:xfrm>
            <a:off x="639004" y="530232"/>
            <a:ext cx="2611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 pacote </a:t>
            </a:r>
            <a:r>
              <a:rPr lang="pt-BR" sz="2800" b="1" dirty="0" err="1" smtClean="0">
                <a:solidFill>
                  <a:srgbClr val="004080"/>
                </a:solidFill>
                <a:latin typeface="Times New Roman"/>
                <a:cs typeface="Times New Roman"/>
              </a:rPr>
              <a:t>readxl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9003" y="1587612"/>
            <a:ext cx="797220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Criado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por</a:t>
            </a:r>
            <a:r>
              <a:rPr lang="en-US" dirty="0" smtClean="0">
                <a:latin typeface="Times New Roman"/>
                <a:cs typeface="Times New Roman"/>
              </a:rPr>
              <a:t> Hadley Wickham (</a:t>
            </a:r>
            <a:r>
              <a:rPr lang="en-US" dirty="0" err="1" smtClean="0">
                <a:latin typeface="Times New Roman"/>
                <a:cs typeface="Times New Roman"/>
              </a:rPr>
              <a:t>cientista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chefe</a:t>
            </a:r>
            <a:r>
              <a:rPr lang="en-US" dirty="0" smtClean="0">
                <a:latin typeface="Times New Roman"/>
                <a:cs typeface="Times New Roman"/>
              </a:rPr>
              <a:t> do </a:t>
            </a:r>
            <a:r>
              <a:rPr lang="en-US" dirty="0" err="1" smtClean="0">
                <a:latin typeface="Times New Roman"/>
                <a:cs typeface="Times New Roman"/>
              </a:rPr>
              <a:t>RStudio</a:t>
            </a:r>
            <a:r>
              <a:rPr lang="en-US" dirty="0" smtClean="0">
                <a:latin typeface="Times New Roman"/>
                <a:cs typeface="Times New Roman"/>
              </a:rPr>
              <a:t>);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Utilizado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unicamente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para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ler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arquivos</a:t>
            </a:r>
            <a:r>
              <a:rPr lang="en-US" dirty="0" smtClean="0">
                <a:latin typeface="Times New Roman"/>
                <a:cs typeface="Times New Roman"/>
              </a:rPr>
              <a:t> com </a:t>
            </a:r>
            <a:r>
              <a:rPr lang="en-US" dirty="0" err="1" smtClean="0">
                <a:latin typeface="Times New Roman"/>
                <a:cs typeface="Times New Roman"/>
              </a:rPr>
              <a:t>extens</a:t>
            </a:r>
            <a:r>
              <a:rPr lang="en-US" dirty="0" err="1" smtClean="0">
                <a:latin typeface="Times New Roman"/>
                <a:cs typeface="Times New Roman"/>
              </a:rPr>
              <a:t>ão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“.</a:t>
            </a:r>
            <a:r>
              <a:rPr lang="en-US" dirty="0" err="1" smtClean="0">
                <a:latin typeface="Times New Roman"/>
                <a:cs typeface="Times New Roman"/>
              </a:rPr>
              <a:t>xlsx</a:t>
            </a:r>
            <a:r>
              <a:rPr lang="en-US" dirty="0" smtClean="0">
                <a:latin typeface="Times New Roman"/>
                <a:cs typeface="Times New Roman"/>
              </a:rPr>
              <a:t>”.</a:t>
            </a:r>
            <a:endParaRPr lang="en-US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 descr="Captura de Tela 2016-04-13 às 15.57.0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57598" r="53662" b="7296"/>
          <a:stretch/>
        </p:blipFill>
        <p:spPr>
          <a:xfrm>
            <a:off x="1519552" y="3332638"/>
            <a:ext cx="6104896" cy="309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5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"/>
          <p:cNvSpPr txBox="1"/>
          <p:nvPr/>
        </p:nvSpPr>
        <p:spPr>
          <a:xfrm>
            <a:off x="639004" y="530232"/>
            <a:ext cx="24849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 pacote </a:t>
            </a:r>
            <a:r>
              <a:rPr lang="pt-BR" sz="2800" b="1" dirty="0" err="1" smtClean="0">
                <a:solidFill>
                  <a:srgbClr val="004080"/>
                </a:solidFill>
                <a:latin typeface="Times New Roman"/>
                <a:cs typeface="Times New Roman"/>
              </a:rPr>
              <a:t>readr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9003" y="1587612"/>
            <a:ext cx="797220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Tamb</a:t>
            </a:r>
            <a:r>
              <a:rPr lang="en-US" dirty="0" err="1" smtClean="0">
                <a:latin typeface="Times New Roman"/>
                <a:cs typeface="Times New Roman"/>
              </a:rPr>
              <a:t>ém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criado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por</a:t>
            </a:r>
            <a:r>
              <a:rPr lang="en-US" dirty="0" smtClean="0">
                <a:latin typeface="Times New Roman"/>
                <a:cs typeface="Times New Roman"/>
              </a:rPr>
              <a:t> Hadley Wickham;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Com </a:t>
            </a:r>
            <a:r>
              <a:rPr lang="en-US" dirty="0" err="1" smtClean="0">
                <a:latin typeface="Times New Roman"/>
                <a:cs typeface="Times New Roman"/>
              </a:rPr>
              <a:t>exceção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arquivos</a:t>
            </a:r>
            <a:r>
              <a:rPr lang="en-US" dirty="0" smtClean="0">
                <a:latin typeface="Times New Roman"/>
                <a:cs typeface="Times New Roman"/>
              </a:rPr>
              <a:t> “.</a:t>
            </a:r>
            <a:r>
              <a:rPr lang="en-US" dirty="0" err="1" smtClean="0">
                <a:latin typeface="Times New Roman"/>
                <a:cs typeface="Times New Roman"/>
              </a:rPr>
              <a:t>xlsx</a:t>
            </a:r>
            <a:r>
              <a:rPr lang="en-US" dirty="0" smtClean="0">
                <a:latin typeface="Times New Roman"/>
                <a:cs typeface="Times New Roman"/>
              </a:rPr>
              <a:t>”, </a:t>
            </a:r>
            <a:r>
              <a:rPr lang="en-US" dirty="0" err="1" smtClean="0">
                <a:latin typeface="Times New Roman"/>
                <a:cs typeface="Times New Roman"/>
              </a:rPr>
              <a:t>pode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ler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qualquer</a:t>
            </a:r>
            <a:r>
              <a:rPr lang="en-US" dirty="0" smtClean="0">
                <a:latin typeface="Times New Roman"/>
                <a:cs typeface="Times New Roman"/>
              </a:rPr>
              <a:t> outro </a:t>
            </a:r>
            <a:r>
              <a:rPr lang="en-US" dirty="0" err="1" smtClean="0">
                <a:latin typeface="Times New Roman"/>
                <a:cs typeface="Times New Roman"/>
              </a:rPr>
              <a:t>tipo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extensão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endParaRPr lang="en-US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 descr="Captura de Tela 2016-04-13 às 16.01.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56104" r="55179" b="7109"/>
          <a:stretch/>
        </p:blipFill>
        <p:spPr>
          <a:xfrm>
            <a:off x="1756217" y="3361635"/>
            <a:ext cx="5631566" cy="309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09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3"/>
          <p:cNvSpPr txBox="1"/>
          <p:nvPr/>
        </p:nvSpPr>
        <p:spPr>
          <a:xfrm>
            <a:off x="639004" y="530232"/>
            <a:ext cx="6378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Peculiaridade dos pacotes </a:t>
            </a:r>
            <a:r>
              <a:rPr lang="pt-BR" sz="2800" b="1" dirty="0" err="1" smtClean="0">
                <a:solidFill>
                  <a:srgbClr val="004080"/>
                </a:solidFill>
                <a:latin typeface="Times New Roman"/>
                <a:cs typeface="Times New Roman"/>
              </a:rPr>
              <a:t>readxl</a:t>
            </a:r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 e </a:t>
            </a:r>
            <a:r>
              <a:rPr lang="pt-BR" sz="2800" b="1" dirty="0" err="1" smtClean="0">
                <a:solidFill>
                  <a:srgbClr val="004080"/>
                </a:solidFill>
                <a:latin typeface="Times New Roman"/>
                <a:cs typeface="Times New Roman"/>
              </a:rPr>
              <a:t>readr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9003" y="1587612"/>
            <a:ext cx="797220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L</a:t>
            </a:r>
            <a:r>
              <a:rPr lang="en-US" dirty="0" err="1" smtClean="0">
                <a:latin typeface="Times New Roman"/>
                <a:cs typeface="Times New Roman"/>
              </a:rPr>
              <a:t>ê</a:t>
            </a:r>
            <a:r>
              <a:rPr lang="en-US" dirty="0" smtClean="0">
                <a:latin typeface="Times New Roman"/>
                <a:cs typeface="Times New Roman"/>
              </a:rPr>
              <a:t> o </a:t>
            </a:r>
            <a:r>
              <a:rPr lang="en-US" dirty="0" err="1" smtClean="0">
                <a:latin typeface="Times New Roman"/>
                <a:cs typeface="Times New Roman"/>
              </a:rPr>
              <a:t>arquivo</a:t>
            </a:r>
            <a:r>
              <a:rPr lang="en-US" dirty="0" smtClean="0">
                <a:latin typeface="Times New Roman"/>
                <a:cs typeface="Times New Roman"/>
              </a:rPr>
              <a:t> com </a:t>
            </a:r>
            <a:r>
              <a:rPr lang="en-US" dirty="0" err="1" smtClean="0">
                <a:latin typeface="Times New Roman"/>
                <a:cs typeface="Times New Roman"/>
              </a:rPr>
              <a:t>todo</a:t>
            </a:r>
            <a:r>
              <a:rPr lang="en-US" dirty="0" smtClean="0">
                <a:latin typeface="Times New Roman"/>
                <a:cs typeface="Times New Roman"/>
              </a:rPr>
              <a:t> o </a:t>
            </a:r>
            <a:r>
              <a:rPr lang="en-US" dirty="0" err="1" smtClean="0">
                <a:latin typeface="Times New Roman"/>
                <a:cs typeface="Times New Roman"/>
              </a:rPr>
              <a:t>seu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conte</a:t>
            </a:r>
            <a:r>
              <a:rPr lang="en-US" dirty="0" err="1" smtClean="0">
                <a:latin typeface="Times New Roman"/>
                <a:cs typeface="Times New Roman"/>
              </a:rPr>
              <a:t>údo</a:t>
            </a:r>
            <a:r>
              <a:rPr lang="en-US" dirty="0" smtClean="0">
                <a:latin typeface="Times New Roman"/>
                <a:cs typeface="Times New Roman"/>
              </a:rPr>
              <a:t>, no </a:t>
            </a:r>
            <a:r>
              <a:rPr lang="en-US" dirty="0" err="1" smtClean="0">
                <a:latin typeface="Times New Roman"/>
                <a:cs typeface="Times New Roman"/>
              </a:rPr>
              <a:t>formato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que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cada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célula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está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Especialmente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importante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quando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falarmos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sobre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curadoria</a:t>
            </a:r>
            <a:r>
              <a:rPr lang="en-US" dirty="0" smtClean="0">
                <a:latin typeface="Times New Roman"/>
                <a:cs typeface="Times New Roman"/>
              </a:rPr>
              <a:t> de dados.</a:t>
            </a:r>
            <a:endParaRPr lang="en-US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 descr="Captura de Tela 2016-04-13 às 16.40.1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62266" r="66851" b="7483"/>
          <a:stretch/>
        </p:blipFill>
        <p:spPr>
          <a:xfrm>
            <a:off x="1781038" y="3084165"/>
            <a:ext cx="5581924" cy="350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695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</TotalTime>
  <Words>382</Words>
  <Application>Microsoft Macintosh PowerPoint</Application>
  <PresentationFormat>On-screen Show (4:3)</PresentationFormat>
  <Paragraphs>38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Nicholas Marino</dc:creator>
  <cp:lastModifiedBy>Nicholas Marino</cp:lastModifiedBy>
  <cp:revision>23</cp:revision>
  <dcterms:created xsi:type="dcterms:W3CDTF">2016-04-12T13:23:44Z</dcterms:created>
  <dcterms:modified xsi:type="dcterms:W3CDTF">2016-04-13T19:41:41Z</dcterms:modified>
</cp:coreProperties>
</file>